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Open Sans Bold"/>
      <p:regular r:id="rId11"/>
      <p:bold r:id="rId12"/>
    </p:embeddedFont>
    <p:embeddedFont>
      <p:font typeface="Raleway Bold"/>
      <p:regular r:id="rId13"/>
      <p:bold r:id="rId14"/>
    </p:embeddedFont>
    <p:embeddedFont>
      <p:font typeface="Raleway Medium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7" autoAdjust="0"/>
  </p:normalViewPr>
  <p:slideViewPr>
    <p:cSldViewPr>
      <p:cViewPr varScale="1">
        <p:scale>
          <a:sx n="70" d="100"/>
          <a:sy n="70" d="100"/>
        </p:scale>
        <p:origin x="7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co2opt-my.sharepoint.com/personal/company_co2opt_com/Documents/co2opt%201TB/New_structure/co2opt_documents/Sales/Customer/Onboarding/V2_Frageliste%20und%20ROI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'Wasserfall Graph'!$A$2:$A$10</cx:f>
        <cx:lvl ptCount="9">
          <cx:pt idx="0">Dieselkosten</cx:pt>
          <cx:pt idx="1">Reifenkosten</cx:pt>
          <cx:pt idx="2">Panne-/Unterwegskosten</cx:pt>
          <cx:pt idx="3">Gesamtsumme aktuell</cx:pt>
          <cx:pt idx="4">Einsparungen Diesel</cx:pt>
          <cx:pt idx="5">Einsparungen Reifenkosten</cx:pt>
          <cx:pt idx="6">Einsparungen Panne-/Unterwegskosten</cx:pt>
          <cx:pt idx="7">CO2OPT Gebühren</cx:pt>
          <cx:pt idx="8">Gesamtsumme nach Ersparnisse inkl. CO2OPT Gebühren</cx:pt>
        </cx:lvl>
      </cx:strDim>
      <cx:numDim type="val">
        <cx:f>'Wasserfall Graph'!$B$2:$B$10</cx:f>
        <cx:lvl ptCount="9" formatCode="_-* #.##0\ &quot;€&quot;_-;\-* #.##0\ &quot;€&quot;_-;_-* &quot;-&quot;??\ &quot;€&quot;_-;_-@_-">
          <cx:pt idx="0">5481000</cx:pt>
          <cx:pt idx="1">191835.00000000003</cx:pt>
          <cx:pt idx="2">38367.000000000007</cx:pt>
          <cx:pt idx="3">5711202</cx:pt>
          <cx:pt idx="4">-164430</cx:pt>
          <cx:pt idx="5">-9591.7500000000018</cx:pt>
          <cx:pt idx="6">-1918.3500000000004</cx:pt>
          <cx:pt idx="7">8700</cx:pt>
          <cx:pt idx="8">5535261.9000000004</cx:pt>
        </cx:lvl>
      </cx:numDim>
    </cx:data>
  </cx:chartData>
  <cx:chart>
    <cx:title pos="t" align="ctr" overlay="0">
      <cx:tx>
        <cx:txData>
          <cx:v>Überblick Einsparungen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de-DE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Überblick Einsparungen</a:t>
          </a:r>
        </a:p>
      </cx:txPr>
    </cx:title>
    <cx:plotArea>
      <cx:plotAreaRegion>
        <cx:series layoutId="waterfall" uniqueId="{6E218119-EF01-D546-99B9-47086A243DA5}">
          <cx:tx>
            <cx:txData>
              <cx:f>'Wasserfall Graph'!$B$1</cx:f>
              <cx:v>Einsparungen in €</cx:v>
            </cx:txData>
          </cx:tx>
          <cx:dataPt idx="3">
            <cx:spPr>
              <a:solidFill>
                <a:prstClr val="white">
                  <a:lumMod val="50000"/>
                </a:prstClr>
              </a:solidFill>
            </cx:spPr>
          </cx:dataPt>
          <cx:dataLabels pos="outEnd">
            <cx:visibility seriesName="0" categoryName="0" value="1"/>
          </cx:dataLabels>
          <cx:dataId val="0"/>
          <cx:layoutPr>
            <cx:subtotals>
              <cx:idx val="3"/>
              <cx:idx val="8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de-DE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sv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2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23.svg"/><Relationship Id="rId9" Type="http://schemas.openxmlformats.org/officeDocument/2006/relationships/image" Target="../media/image20.png"/><Relationship Id="rId14" Type="http://schemas.openxmlformats.org/officeDocument/2006/relationships/hyperlink" Target="https://www.google.com/maps/d/edit?mid=1W_6_hoAdCoEcKngr-LOxcDnymO8IrJ4&amp;usp=shari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microsoft.com/office/2014/relationships/chartEx" Target="../charts/chartEx1.xml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7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3803376" y="-1231503"/>
            <a:ext cx="6456893" cy="5964555"/>
          </a:xfrm>
          <a:custGeom>
            <a:avLst/>
            <a:gdLst/>
            <a:ahLst/>
            <a:cxnLst/>
            <a:rect l="l" t="t" r="r" b="b"/>
            <a:pathLst>
              <a:path w="6456893" h="5964555">
                <a:moveTo>
                  <a:pt x="0" y="0"/>
                </a:moveTo>
                <a:lnTo>
                  <a:pt x="6456894" y="0"/>
                </a:lnTo>
                <a:lnTo>
                  <a:pt x="6456894" y="5964556"/>
                </a:lnTo>
                <a:lnTo>
                  <a:pt x="0" y="5964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 flipH="1">
            <a:off x="9703037" y="6993928"/>
            <a:ext cx="2687330" cy="2660456"/>
          </a:xfrm>
          <a:custGeom>
            <a:avLst/>
            <a:gdLst/>
            <a:ahLst/>
            <a:cxnLst/>
            <a:rect l="l" t="t" r="r" b="b"/>
            <a:pathLst>
              <a:path w="2687330" h="2660456">
                <a:moveTo>
                  <a:pt x="2687330" y="0"/>
                </a:moveTo>
                <a:lnTo>
                  <a:pt x="0" y="0"/>
                </a:lnTo>
                <a:lnTo>
                  <a:pt x="0" y="2660456"/>
                </a:lnTo>
                <a:lnTo>
                  <a:pt x="2687330" y="2660456"/>
                </a:lnTo>
                <a:lnTo>
                  <a:pt x="2687330" y="0"/>
                </a:lnTo>
                <a:close/>
              </a:path>
            </a:pathLst>
          </a:custGeom>
          <a:blipFill>
            <a:blip r:embed="rId5">
              <a:alphaModFix amt="2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AutoShape 5"/>
          <p:cNvSpPr/>
          <p:nvPr/>
        </p:nvSpPr>
        <p:spPr>
          <a:xfrm>
            <a:off x="1890521" y="6145927"/>
            <a:ext cx="1364258" cy="0"/>
          </a:xfrm>
          <a:prstGeom prst="line">
            <a:avLst/>
          </a:prstGeom>
          <a:ln w="57150" cap="flat">
            <a:solidFill>
              <a:srgbClr val="72788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6886895" y="9433030"/>
            <a:ext cx="1047829" cy="442708"/>
          </a:xfrm>
          <a:custGeom>
            <a:avLst/>
            <a:gdLst/>
            <a:ahLst/>
            <a:cxnLst/>
            <a:rect l="l" t="t" r="r" b="b"/>
            <a:pathLst>
              <a:path w="1047829" h="442708">
                <a:moveTo>
                  <a:pt x="0" y="0"/>
                </a:moveTo>
                <a:lnTo>
                  <a:pt x="1047829" y="0"/>
                </a:lnTo>
                <a:lnTo>
                  <a:pt x="1047829" y="442708"/>
                </a:lnTo>
                <a:lnTo>
                  <a:pt x="0" y="4427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814321" y="2819237"/>
            <a:ext cx="7888716" cy="278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44"/>
              </a:lnSpc>
            </a:pPr>
            <a:r>
              <a:rPr lang="en-US" sz="9600" b="1">
                <a:solidFill>
                  <a:srgbClr val="72788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ANGEBOT</a:t>
            </a:r>
            <a:r>
              <a:rPr lang="en-US" sz="9600" b="1">
                <a:solidFill>
                  <a:srgbClr val="727883"/>
                </a:solidFill>
                <a:latin typeface="Raleway Bold"/>
                <a:ea typeface="Raleway Bold"/>
                <a:cs typeface="Raleway Bold"/>
                <a:sym typeface="Raleway Bold"/>
              </a:rPr>
              <a:t> ÜBERSICHT</a:t>
            </a:r>
          </a:p>
        </p:txBody>
      </p:sp>
      <p:sp>
        <p:nvSpPr>
          <p:cNvPr id="8" name="Freeform 8"/>
          <p:cNvSpPr/>
          <p:nvPr/>
        </p:nvSpPr>
        <p:spPr>
          <a:xfrm>
            <a:off x="1890521" y="1028978"/>
            <a:ext cx="4566730" cy="1023330"/>
          </a:xfrm>
          <a:custGeom>
            <a:avLst/>
            <a:gdLst/>
            <a:ahLst/>
            <a:cxnLst/>
            <a:rect l="l" t="t" r="r" b="b"/>
            <a:pathLst>
              <a:path w="4566730" h="1023330">
                <a:moveTo>
                  <a:pt x="0" y="0"/>
                </a:moveTo>
                <a:lnTo>
                  <a:pt x="4566730" y="0"/>
                </a:lnTo>
                <a:lnTo>
                  <a:pt x="4566730" y="1023330"/>
                </a:lnTo>
                <a:lnTo>
                  <a:pt x="0" y="10233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039" t="-158700" b="-13972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10533340" y="3158174"/>
            <a:ext cx="7754660" cy="4897680"/>
          </a:xfrm>
          <a:custGeom>
            <a:avLst/>
            <a:gdLst/>
            <a:ahLst/>
            <a:cxnLst/>
            <a:rect l="l" t="t" r="r" b="b"/>
            <a:pathLst>
              <a:path w="7754660" h="4897680">
                <a:moveTo>
                  <a:pt x="0" y="0"/>
                </a:moveTo>
                <a:lnTo>
                  <a:pt x="7754660" y="0"/>
                </a:lnTo>
                <a:lnTo>
                  <a:pt x="7754660" y="4897681"/>
                </a:lnTo>
                <a:lnTo>
                  <a:pt x="0" y="48976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 rot="-10800000">
            <a:off x="-2499329" y="7514854"/>
            <a:ext cx="6001939" cy="5544291"/>
          </a:xfrm>
          <a:custGeom>
            <a:avLst/>
            <a:gdLst/>
            <a:ahLst/>
            <a:cxnLst/>
            <a:rect l="l" t="t" r="r" b="b"/>
            <a:pathLst>
              <a:path w="6001939" h="5544291">
                <a:moveTo>
                  <a:pt x="0" y="0"/>
                </a:moveTo>
                <a:lnTo>
                  <a:pt x="6001939" y="0"/>
                </a:lnTo>
                <a:lnTo>
                  <a:pt x="6001939" y="5544292"/>
                </a:lnTo>
                <a:lnTo>
                  <a:pt x="0" y="5544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1814321" y="6477037"/>
            <a:ext cx="725347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69A32A"/>
                </a:solidFill>
                <a:latin typeface="Open Sans"/>
                <a:ea typeface="Open Sans"/>
                <a:cs typeface="Open Sans"/>
                <a:sym typeface="Open Sans"/>
              </a:rPr>
              <a:t>Intelligentes Reifenmanagement - intelligente Geschäftsentscheidungen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7776919" y="7274560"/>
            <a:ext cx="1022162" cy="4421698"/>
            <a:chOff x="0" y="0"/>
            <a:chExt cx="269212" cy="11645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9211" cy="1164562"/>
            </a:xfrm>
            <a:custGeom>
              <a:avLst/>
              <a:gdLst/>
              <a:ahLst/>
              <a:cxnLst/>
              <a:rect l="l" t="t" r="r" b="b"/>
              <a:pathLst>
                <a:path w="269211" h="1164562">
                  <a:moveTo>
                    <a:pt x="134606" y="0"/>
                  </a:moveTo>
                  <a:lnTo>
                    <a:pt x="134606" y="0"/>
                  </a:lnTo>
                  <a:cubicBezTo>
                    <a:pt x="208946" y="0"/>
                    <a:pt x="269211" y="60265"/>
                    <a:pt x="269211" y="134606"/>
                  </a:cubicBezTo>
                  <a:lnTo>
                    <a:pt x="269211" y="1029957"/>
                  </a:lnTo>
                  <a:cubicBezTo>
                    <a:pt x="269211" y="1104297"/>
                    <a:pt x="208946" y="1164562"/>
                    <a:pt x="134606" y="1164562"/>
                  </a:cubicBezTo>
                  <a:lnTo>
                    <a:pt x="134606" y="1164562"/>
                  </a:lnTo>
                  <a:cubicBezTo>
                    <a:pt x="60265" y="1164562"/>
                    <a:pt x="0" y="1104297"/>
                    <a:pt x="0" y="1029957"/>
                  </a:cubicBezTo>
                  <a:lnTo>
                    <a:pt x="0" y="134606"/>
                  </a:lnTo>
                  <a:cubicBezTo>
                    <a:pt x="0" y="60265"/>
                    <a:pt x="60265" y="0"/>
                    <a:pt x="134606" y="0"/>
                  </a:cubicBezTo>
                  <a:close/>
                </a:path>
              </a:pathLst>
            </a:custGeom>
            <a:solidFill>
              <a:srgbClr val="7EA25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69212" cy="1202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11081" y="-1093063"/>
            <a:ext cx="1022162" cy="4421698"/>
            <a:chOff x="0" y="0"/>
            <a:chExt cx="269212" cy="11645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9211" cy="1164562"/>
            </a:xfrm>
            <a:custGeom>
              <a:avLst/>
              <a:gdLst/>
              <a:ahLst/>
              <a:cxnLst/>
              <a:rect l="l" t="t" r="r" b="b"/>
              <a:pathLst>
                <a:path w="269211" h="1164562">
                  <a:moveTo>
                    <a:pt x="134606" y="0"/>
                  </a:moveTo>
                  <a:lnTo>
                    <a:pt x="134606" y="0"/>
                  </a:lnTo>
                  <a:cubicBezTo>
                    <a:pt x="208946" y="0"/>
                    <a:pt x="269211" y="60265"/>
                    <a:pt x="269211" y="134606"/>
                  </a:cubicBezTo>
                  <a:lnTo>
                    <a:pt x="269211" y="1029957"/>
                  </a:lnTo>
                  <a:cubicBezTo>
                    <a:pt x="269211" y="1104297"/>
                    <a:pt x="208946" y="1164562"/>
                    <a:pt x="134606" y="1164562"/>
                  </a:cubicBezTo>
                  <a:lnTo>
                    <a:pt x="134606" y="1164562"/>
                  </a:lnTo>
                  <a:cubicBezTo>
                    <a:pt x="60265" y="1164562"/>
                    <a:pt x="0" y="1104297"/>
                    <a:pt x="0" y="1029957"/>
                  </a:cubicBezTo>
                  <a:lnTo>
                    <a:pt x="0" y="134606"/>
                  </a:lnTo>
                  <a:cubicBezTo>
                    <a:pt x="0" y="60265"/>
                    <a:pt x="60265" y="0"/>
                    <a:pt x="134606" y="0"/>
                  </a:cubicBezTo>
                  <a:close/>
                </a:path>
              </a:pathLst>
            </a:custGeom>
            <a:solidFill>
              <a:srgbClr val="7EA25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9212" cy="12026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72323" y="9032557"/>
            <a:ext cx="1566809" cy="1453216"/>
          </a:xfrm>
          <a:custGeom>
            <a:avLst/>
            <a:gdLst/>
            <a:ahLst/>
            <a:cxnLst/>
            <a:rect l="l" t="t" r="r" b="b"/>
            <a:pathLst>
              <a:path w="1566809" h="1453216">
                <a:moveTo>
                  <a:pt x="0" y="0"/>
                </a:moveTo>
                <a:lnTo>
                  <a:pt x="1566809" y="0"/>
                </a:lnTo>
                <a:lnTo>
                  <a:pt x="1566809" y="1453216"/>
                </a:lnTo>
                <a:lnTo>
                  <a:pt x="0" y="1453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0" name="Group 10"/>
          <p:cNvGrpSpPr/>
          <p:nvPr/>
        </p:nvGrpSpPr>
        <p:grpSpPr>
          <a:xfrm>
            <a:off x="13544472" y="3416660"/>
            <a:ext cx="4382202" cy="2296975"/>
            <a:chOff x="0" y="0"/>
            <a:chExt cx="864823" cy="4533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64823" cy="453306"/>
            </a:xfrm>
            <a:custGeom>
              <a:avLst/>
              <a:gdLst/>
              <a:ahLst/>
              <a:cxnLst/>
              <a:rect l="l" t="t" r="r" b="b"/>
              <a:pathLst>
                <a:path w="864823" h="453306">
                  <a:moveTo>
                    <a:pt x="70667" y="0"/>
                  </a:moveTo>
                  <a:lnTo>
                    <a:pt x="794156" y="0"/>
                  </a:lnTo>
                  <a:cubicBezTo>
                    <a:pt x="833185" y="0"/>
                    <a:pt x="864823" y="31639"/>
                    <a:pt x="864823" y="70667"/>
                  </a:cubicBezTo>
                  <a:lnTo>
                    <a:pt x="864823" y="382639"/>
                  </a:lnTo>
                  <a:cubicBezTo>
                    <a:pt x="864823" y="421667"/>
                    <a:pt x="833185" y="453306"/>
                    <a:pt x="794156" y="453306"/>
                  </a:cubicBezTo>
                  <a:lnTo>
                    <a:pt x="70667" y="453306"/>
                  </a:lnTo>
                  <a:cubicBezTo>
                    <a:pt x="31639" y="453306"/>
                    <a:pt x="0" y="421667"/>
                    <a:pt x="0" y="382639"/>
                  </a:cubicBezTo>
                  <a:lnTo>
                    <a:pt x="0" y="70667"/>
                  </a:lnTo>
                  <a:cubicBezTo>
                    <a:pt x="0" y="31639"/>
                    <a:pt x="31639" y="0"/>
                    <a:pt x="7066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64823" cy="491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266670" y="2694660"/>
            <a:ext cx="7754660" cy="4897680"/>
          </a:xfrm>
          <a:custGeom>
            <a:avLst/>
            <a:gdLst/>
            <a:ahLst/>
            <a:cxnLst/>
            <a:rect l="l" t="t" r="r" b="b"/>
            <a:pathLst>
              <a:path w="7754660" h="4897680">
                <a:moveTo>
                  <a:pt x="0" y="0"/>
                </a:moveTo>
                <a:lnTo>
                  <a:pt x="7754660" y="0"/>
                </a:lnTo>
                <a:lnTo>
                  <a:pt x="7754660" y="4897680"/>
                </a:lnTo>
                <a:lnTo>
                  <a:pt x="0" y="4897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4" name="Group 14"/>
          <p:cNvGrpSpPr/>
          <p:nvPr/>
        </p:nvGrpSpPr>
        <p:grpSpPr>
          <a:xfrm>
            <a:off x="5257145" y="8334907"/>
            <a:ext cx="7754660" cy="1395300"/>
            <a:chOff x="0" y="0"/>
            <a:chExt cx="1530375" cy="2753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30375" cy="275361"/>
            </a:xfrm>
            <a:custGeom>
              <a:avLst/>
              <a:gdLst/>
              <a:ahLst/>
              <a:cxnLst/>
              <a:rect l="l" t="t" r="r" b="b"/>
              <a:pathLst>
                <a:path w="1530375" h="275361">
                  <a:moveTo>
                    <a:pt x="39934" y="0"/>
                  </a:moveTo>
                  <a:lnTo>
                    <a:pt x="1490440" y="0"/>
                  </a:lnTo>
                  <a:cubicBezTo>
                    <a:pt x="1501031" y="0"/>
                    <a:pt x="1511189" y="4207"/>
                    <a:pt x="1518678" y="11696"/>
                  </a:cubicBezTo>
                  <a:cubicBezTo>
                    <a:pt x="1526167" y="19186"/>
                    <a:pt x="1530375" y="29343"/>
                    <a:pt x="1530375" y="39934"/>
                  </a:cubicBezTo>
                  <a:lnTo>
                    <a:pt x="1530375" y="235427"/>
                  </a:lnTo>
                  <a:cubicBezTo>
                    <a:pt x="1530375" y="257482"/>
                    <a:pt x="1512495" y="275361"/>
                    <a:pt x="1490440" y="275361"/>
                  </a:cubicBezTo>
                  <a:lnTo>
                    <a:pt x="39934" y="275361"/>
                  </a:lnTo>
                  <a:cubicBezTo>
                    <a:pt x="17879" y="275361"/>
                    <a:pt x="0" y="257482"/>
                    <a:pt x="0" y="235427"/>
                  </a:cubicBezTo>
                  <a:lnTo>
                    <a:pt x="0" y="39934"/>
                  </a:lnTo>
                  <a:cubicBezTo>
                    <a:pt x="0" y="17879"/>
                    <a:pt x="17879" y="0"/>
                    <a:pt x="3993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530375" cy="313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11081" y="2578534"/>
            <a:ext cx="4587827" cy="3295865"/>
            <a:chOff x="0" y="0"/>
            <a:chExt cx="905403" cy="65043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05403" cy="650436"/>
            </a:xfrm>
            <a:custGeom>
              <a:avLst/>
              <a:gdLst/>
              <a:ahLst/>
              <a:cxnLst/>
              <a:rect l="l" t="t" r="r" b="b"/>
              <a:pathLst>
                <a:path w="905403" h="650436">
                  <a:moveTo>
                    <a:pt x="67500" y="0"/>
                  </a:moveTo>
                  <a:lnTo>
                    <a:pt x="837903" y="0"/>
                  </a:lnTo>
                  <a:cubicBezTo>
                    <a:pt x="875182" y="0"/>
                    <a:pt x="905403" y="30221"/>
                    <a:pt x="905403" y="67500"/>
                  </a:cubicBezTo>
                  <a:lnTo>
                    <a:pt x="905403" y="582936"/>
                  </a:lnTo>
                  <a:cubicBezTo>
                    <a:pt x="905403" y="620215"/>
                    <a:pt x="875182" y="650436"/>
                    <a:pt x="837903" y="650436"/>
                  </a:cubicBezTo>
                  <a:lnTo>
                    <a:pt x="67500" y="650436"/>
                  </a:lnTo>
                  <a:cubicBezTo>
                    <a:pt x="30221" y="650436"/>
                    <a:pt x="0" y="620215"/>
                    <a:pt x="0" y="582936"/>
                  </a:cubicBezTo>
                  <a:lnTo>
                    <a:pt x="0" y="67500"/>
                  </a:lnTo>
                  <a:cubicBezTo>
                    <a:pt x="0" y="30221"/>
                    <a:pt x="30221" y="0"/>
                    <a:pt x="675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905403" cy="688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1698007">
            <a:off x="12295670" y="5696331"/>
            <a:ext cx="1679777" cy="552799"/>
          </a:xfrm>
          <a:custGeom>
            <a:avLst/>
            <a:gdLst/>
            <a:ahLst/>
            <a:cxnLst/>
            <a:rect l="l" t="t" r="r" b="b"/>
            <a:pathLst>
              <a:path w="1679777" h="552799">
                <a:moveTo>
                  <a:pt x="0" y="0"/>
                </a:moveTo>
                <a:lnTo>
                  <a:pt x="1679777" y="0"/>
                </a:lnTo>
                <a:lnTo>
                  <a:pt x="1679777" y="552799"/>
                </a:lnTo>
                <a:lnTo>
                  <a:pt x="0" y="5527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 rot="-9664604" flipV="1">
            <a:off x="4112942" y="5782907"/>
            <a:ext cx="1731142" cy="569703"/>
          </a:xfrm>
          <a:custGeom>
            <a:avLst/>
            <a:gdLst/>
            <a:ahLst/>
            <a:cxnLst/>
            <a:rect l="l" t="t" r="r" b="b"/>
            <a:pathLst>
              <a:path w="1731142" h="569703">
                <a:moveTo>
                  <a:pt x="0" y="569703"/>
                </a:moveTo>
                <a:lnTo>
                  <a:pt x="1731142" y="569703"/>
                </a:lnTo>
                <a:lnTo>
                  <a:pt x="1731142" y="0"/>
                </a:lnTo>
                <a:lnTo>
                  <a:pt x="0" y="0"/>
                </a:lnTo>
                <a:lnTo>
                  <a:pt x="0" y="56970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/>
          <p:nvPr/>
        </p:nvSpPr>
        <p:spPr>
          <a:xfrm rot="5479055">
            <a:off x="8491087" y="7779954"/>
            <a:ext cx="1305826" cy="391748"/>
          </a:xfrm>
          <a:custGeom>
            <a:avLst/>
            <a:gdLst/>
            <a:ahLst/>
            <a:cxnLst/>
            <a:rect l="l" t="t" r="r" b="b"/>
            <a:pathLst>
              <a:path w="1305826" h="391748">
                <a:moveTo>
                  <a:pt x="0" y="0"/>
                </a:moveTo>
                <a:lnTo>
                  <a:pt x="1305826" y="0"/>
                </a:lnTo>
                <a:lnTo>
                  <a:pt x="1305826" y="391748"/>
                </a:lnTo>
                <a:lnTo>
                  <a:pt x="0" y="391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TextBox 23"/>
          <p:cNvSpPr txBox="1"/>
          <p:nvPr/>
        </p:nvSpPr>
        <p:spPr>
          <a:xfrm>
            <a:off x="4746685" y="8508779"/>
            <a:ext cx="8794631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9A32A"/>
                </a:solidFill>
                <a:latin typeface="Open Sans"/>
                <a:ea typeface="Open Sans"/>
                <a:cs typeface="Open Sans"/>
                <a:sym typeface="Open Sans"/>
              </a:rPr>
              <a:t>Pannennetzwerk über Hotline und Map mit attraktiven Konditionen und schneller Hilfe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05836" y="2637510"/>
            <a:ext cx="4382202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9A32A"/>
                </a:solidFill>
                <a:latin typeface="Open Sans"/>
                <a:ea typeface="Open Sans"/>
                <a:cs typeface="Open Sans"/>
                <a:sym typeface="Open Sans"/>
              </a:rPr>
              <a:t>Optimale Nutzung und Auswahl von Reifen durch TCO Daten, konkreten Empfehlungen und live Profiltiefen ohne zusätzliche Hardware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544472" y="3604406"/>
            <a:ext cx="4382202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9A32A"/>
                </a:solidFill>
                <a:latin typeface="Open Sans"/>
                <a:ea typeface="Open Sans"/>
                <a:cs typeface="Open Sans"/>
                <a:sym typeface="Open Sans"/>
              </a:rPr>
              <a:t>Beschaffung und Einsatz des Händlernetzwerkes von CO2OPT inkl. Konditionen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51242" y="629259"/>
            <a:ext cx="15185515" cy="137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2"/>
              </a:lnSpc>
            </a:pPr>
            <a:r>
              <a:rPr lang="en-US" sz="4800">
                <a:solidFill>
                  <a:srgbClr val="595F6A"/>
                </a:solidFill>
                <a:latin typeface="Open Sans"/>
                <a:ea typeface="Open Sans"/>
                <a:cs typeface="Open Sans"/>
                <a:sym typeface="Open Sans"/>
              </a:rPr>
              <a:t>PROFITIEREN AUCH SIE VON MEHR ALS 100.000 REIFEN IM TRACKING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6441467" y="-529283"/>
            <a:ext cx="2612758" cy="2735872"/>
          </a:xfrm>
          <a:custGeom>
            <a:avLst/>
            <a:gdLst/>
            <a:ahLst/>
            <a:cxnLst/>
            <a:rect l="l" t="t" r="r" b="b"/>
            <a:pathLst>
              <a:path w="2612758" h="2735872">
                <a:moveTo>
                  <a:pt x="0" y="0"/>
                </a:moveTo>
                <a:lnTo>
                  <a:pt x="2612758" y="0"/>
                </a:lnTo>
                <a:lnTo>
                  <a:pt x="2612758" y="2735872"/>
                </a:lnTo>
                <a:lnTo>
                  <a:pt x="0" y="27358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4091662" y="515565"/>
            <a:ext cx="10104676" cy="68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2"/>
              </a:lnSpc>
            </a:pPr>
            <a:r>
              <a:rPr lang="en-US" sz="4800">
                <a:solidFill>
                  <a:srgbClr val="595F6A"/>
                </a:solidFill>
                <a:latin typeface="Open Sans"/>
                <a:ea typeface="Open Sans"/>
                <a:cs typeface="Open Sans"/>
                <a:sym typeface="Open Sans"/>
              </a:rPr>
              <a:t>IHRE ERSPARNISSE MIT CO2OPT</a:t>
            </a:r>
          </a:p>
        </p:txBody>
      </p:sp>
      <p:sp>
        <p:nvSpPr>
          <p:cNvPr id="5" name="Freeform 5"/>
          <p:cNvSpPr/>
          <p:nvPr/>
        </p:nvSpPr>
        <p:spPr>
          <a:xfrm rot="-2284431" flipH="1">
            <a:off x="-139467" y="9030041"/>
            <a:ext cx="841441" cy="1952713"/>
          </a:xfrm>
          <a:custGeom>
            <a:avLst/>
            <a:gdLst/>
            <a:ahLst/>
            <a:cxnLst/>
            <a:rect l="l" t="t" r="r" b="b"/>
            <a:pathLst>
              <a:path w="841441" h="1952713">
                <a:moveTo>
                  <a:pt x="841441" y="0"/>
                </a:moveTo>
                <a:lnTo>
                  <a:pt x="0" y="0"/>
                </a:lnTo>
                <a:lnTo>
                  <a:pt x="0" y="1952712"/>
                </a:lnTo>
                <a:lnTo>
                  <a:pt x="841441" y="1952712"/>
                </a:lnTo>
                <a:lnTo>
                  <a:pt x="841441" y="0"/>
                </a:lnTo>
                <a:close/>
              </a:path>
            </a:pathLst>
          </a:custGeom>
          <a:blipFill>
            <a:blip r:embed="rId5">
              <a:alphaModFix amt="4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04479" b="-3071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-947125" y="-584771"/>
            <a:ext cx="2456756" cy="2542568"/>
          </a:xfrm>
          <a:custGeom>
            <a:avLst/>
            <a:gdLst/>
            <a:ahLst/>
            <a:cxnLst/>
            <a:rect l="l" t="t" r="r" b="b"/>
            <a:pathLst>
              <a:path w="2456756" h="2542568">
                <a:moveTo>
                  <a:pt x="0" y="0"/>
                </a:moveTo>
                <a:lnTo>
                  <a:pt x="2456757" y="0"/>
                </a:lnTo>
                <a:lnTo>
                  <a:pt x="2456757" y="2542568"/>
                </a:lnTo>
                <a:lnTo>
                  <a:pt x="0" y="25425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2943201" y="6523078"/>
            <a:ext cx="4607553" cy="848319"/>
          </a:xfrm>
          <a:custGeom>
            <a:avLst/>
            <a:gdLst/>
            <a:ahLst/>
            <a:cxnLst/>
            <a:rect l="l" t="t" r="r" b="b"/>
            <a:pathLst>
              <a:path w="4607553" h="848319">
                <a:moveTo>
                  <a:pt x="0" y="0"/>
                </a:moveTo>
                <a:lnTo>
                  <a:pt x="4607553" y="0"/>
                </a:lnTo>
                <a:lnTo>
                  <a:pt x="4607553" y="848319"/>
                </a:lnTo>
                <a:lnTo>
                  <a:pt x="0" y="8483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32975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6291736" y="8852001"/>
            <a:ext cx="3719508" cy="3328960"/>
          </a:xfrm>
          <a:custGeom>
            <a:avLst/>
            <a:gdLst/>
            <a:ahLst/>
            <a:cxnLst/>
            <a:rect l="l" t="t" r="r" b="b"/>
            <a:pathLst>
              <a:path w="3719508" h="3328960">
                <a:moveTo>
                  <a:pt x="0" y="0"/>
                </a:moveTo>
                <a:lnTo>
                  <a:pt x="3719509" y="0"/>
                </a:lnTo>
                <a:lnTo>
                  <a:pt x="3719509" y="3328960"/>
                </a:lnTo>
                <a:lnTo>
                  <a:pt x="0" y="3328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783434" y="6373866"/>
            <a:ext cx="4607553" cy="848319"/>
          </a:xfrm>
          <a:custGeom>
            <a:avLst/>
            <a:gdLst/>
            <a:ahLst/>
            <a:cxnLst/>
            <a:rect l="l" t="t" r="r" b="b"/>
            <a:pathLst>
              <a:path w="4607553" h="848319">
                <a:moveTo>
                  <a:pt x="0" y="0"/>
                </a:moveTo>
                <a:lnTo>
                  <a:pt x="4607552" y="0"/>
                </a:lnTo>
                <a:lnTo>
                  <a:pt x="4607552" y="848319"/>
                </a:lnTo>
                <a:lnTo>
                  <a:pt x="0" y="8483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32975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6800686" y="6494523"/>
            <a:ext cx="4686627" cy="862878"/>
          </a:xfrm>
          <a:custGeom>
            <a:avLst/>
            <a:gdLst/>
            <a:ahLst/>
            <a:cxnLst/>
            <a:rect l="l" t="t" r="r" b="b"/>
            <a:pathLst>
              <a:path w="4686627" h="862878">
                <a:moveTo>
                  <a:pt x="0" y="0"/>
                </a:moveTo>
                <a:lnTo>
                  <a:pt x="4686628" y="0"/>
                </a:lnTo>
                <a:lnTo>
                  <a:pt x="4686628" y="862878"/>
                </a:lnTo>
                <a:lnTo>
                  <a:pt x="0" y="8628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6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32975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grpSp>
        <p:nvGrpSpPr>
          <p:cNvPr id="11" name="Group 11"/>
          <p:cNvGrpSpPr/>
          <p:nvPr/>
        </p:nvGrpSpPr>
        <p:grpSpPr>
          <a:xfrm>
            <a:off x="903163" y="2205447"/>
            <a:ext cx="4366350" cy="4529490"/>
            <a:chOff x="0" y="0"/>
            <a:chExt cx="645971" cy="6701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5971" cy="670106"/>
            </a:xfrm>
            <a:custGeom>
              <a:avLst/>
              <a:gdLst/>
              <a:ahLst/>
              <a:cxnLst/>
              <a:rect l="l" t="t" r="r" b="b"/>
              <a:pathLst>
                <a:path w="645971" h="670106">
                  <a:moveTo>
                    <a:pt x="70923" y="0"/>
                  </a:moveTo>
                  <a:lnTo>
                    <a:pt x="575048" y="0"/>
                  </a:lnTo>
                  <a:cubicBezTo>
                    <a:pt x="593858" y="0"/>
                    <a:pt x="611897" y="7472"/>
                    <a:pt x="625198" y="20773"/>
                  </a:cubicBezTo>
                  <a:cubicBezTo>
                    <a:pt x="638499" y="34074"/>
                    <a:pt x="645971" y="52113"/>
                    <a:pt x="645971" y="70923"/>
                  </a:cubicBezTo>
                  <a:lnTo>
                    <a:pt x="645971" y="599183"/>
                  </a:lnTo>
                  <a:cubicBezTo>
                    <a:pt x="645971" y="617993"/>
                    <a:pt x="638499" y="636033"/>
                    <a:pt x="625198" y="649333"/>
                  </a:cubicBezTo>
                  <a:cubicBezTo>
                    <a:pt x="611897" y="662634"/>
                    <a:pt x="593858" y="670106"/>
                    <a:pt x="575048" y="670106"/>
                  </a:cubicBezTo>
                  <a:lnTo>
                    <a:pt x="70923" y="670106"/>
                  </a:lnTo>
                  <a:cubicBezTo>
                    <a:pt x="31754" y="670106"/>
                    <a:pt x="0" y="638353"/>
                    <a:pt x="0" y="599183"/>
                  </a:cubicBezTo>
                  <a:lnTo>
                    <a:pt x="0" y="70923"/>
                  </a:lnTo>
                  <a:cubicBezTo>
                    <a:pt x="0" y="52113"/>
                    <a:pt x="7472" y="34074"/>
                    <a:pt x="20773" y="20773"/>
                  </a:cubicBezTo>
                  <a:cubicBezTo>
                    <a:pt x="34074" y="7472"/>
                    <a:pt x="52113" y="0"/>
                    <a:pt x="7092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45971" cy="708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950318" y="2206589"/>
            <a:ext cx="4366350" cy="4529490"/>
            <a:chOff x="0" y="0"/>
            <a:chExt cx="645971" cy="6701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5971" cy="670106"/>
            </a:xfrm>
            <a:custGeom>
              <a:avLst/>
              <a:gdLst/>
              <a:ahLst/>
              <a:cxnLst/>
              <a:rect l="l" t="t" r="r" b="b"/>
              <a:pathLst>
                <a:path w="645971" h="670106">
                  <a:moveTo>
                    <a:pt x="70923" y="0"/>
                  </a:moveTo>
                  <a:lnTo>
                    <a:pt x="575048" y="0"/>
                  </a:lnTo>
                  <a:cubicBezTo>
                    <a:pt x="593858" y="0"/>
                    <a:pt x="611897" y="7472"/>
                    <a:pt x="625198" y="20773"/>
                  </a:cubicBezTo>
                  <a:cubicBezTo>
                    <a:pt x="638499" y="34074"/>
                    <a:pt x="645971" y="52113"/>
                    <a:pt x="645971" y="70923"/>
                  </a:cubicBezTo>
                  <a:lnTo>
                    <a:pt x="645971" y="599183"/>
                  </a:lnTo>
                  <a:cubicBezTo>
                    <a:pt x="645971" y="617993"/>
                    <a:pt x="638499" y="636033"/>
                    <a:pt x="625198" y="649333"/>
                  </a:cubicBezTo>
                  <a:cubicBezTo>
                    <a:pt x="611897" y="662634"/>
                    <a:pt x="593858" y="670106"/>
                    <a:pt x="575048" y="670106"/>
                  </a:cubicBezTo>
                  <a:lnTo>
                    <a:pt x="70923" y="670106"/>
                  </a:lnTo>
                  <a:cubicBezTo>
                    <a:pt x="31754" y="670106"/>
                    <a:pt x="0" y="638353"/>
                    <a:pt x="0" y="599183"/>
                  </a:cubicBezTo>
                  <a:lnTo>
                    <a:pt x="0" y="70923"/>
                  </a:lnTo>
                  <a:cubicBezTo>
                    <a:pt x="0" y="52113"/>
                    <a:pt x="7472" y="34074"/>
                    <a:pt x="20773" y="20773"/>
                  </a:cubicBezTo>
                  <a:cubicBezTo>
                    <a:pt x="34074" y="7472"/>
                    <a:pt x="52113" y="0"/>
                    <a:pt x="7092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45971" cy="708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7946" y="3178976"/>
            <a:ext cx="2143117" cy="21431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4386" y="3187469"/>
            <a:ext cx="2143117" cy="214311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996539" y="2538770"/>
            <a:ext cx="2179599" cy="449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8"/>
              </a:lnSpc>
              <a:spcBef>
                <a:spcPct val="0"/>
              </a:spcBef>
            </a:pPr>
            <a:r>
              <a:rPr lang="en-US" sz="2534" b="1">
                <a:solidFill>
                  <a:srgbClr val="727883"/>
                </a:solidFill>
                <a:latin typeface="Raleway Bold"/>
                <a:ea typeface="Raleway Bold"/>
                <a:cs typeface="Raleway Bold"/>
                <a:sym typeface="Raleway Bold"/>
              </a:rPr>
              <a:t>Dieselkosten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96144" y="2530407"/>
            <a:ext cx="2179599" cy="430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8"/>
              </a:lnSpc>
              <a:spcBef>
                <a:spcPct val="0"/>
              </a:spcBef>
            </a:pPr>
            <a:r>
              <a:rPr lang="en-US" sz="2534" b="1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Reifenkosten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47515" y="5727046"/>
            <a:ext cx="2877646" cy="68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42"/>
              </a:lnSpc>
              <a:spcBef>
                <a:spcPct val="0"/>
              </a:spcBef>
            </a:pPr>
            <a:r>
              <a:rPr lang="en-US" sz="1834">
                <a:solidFill>
                  <a:srgbClr val="727883"/>
                </a:solidFill>
                <a:latin typeface="Open Sans"/>
                <a:ea typeface="Open Sans"/>
                <a:cs typeface="Open Sans"/>
                <a:sym typeface="Open Sans"/>
              </a:rPr>
              <a:t>Ihre Kosten: </a:t>
            </a:r>
            <a:r>
              <a:rPr lang="en-US" sz="1834" u="none" strike="noStrike">
                <a:solidFill>
                  <a:srgbClr val="727883"/>
                </a:solidFill>
                <a:latin typeface="Open Sans"/>
                <a:ea typeface="Open Sans"/>
                <a:cs typeface="Open Sans"/>
                <a:sym typeface="Open Sans"/>
              </a:rPr>
              <a:t>5.481.000 € </a:t>
            </a:r>
          </a:p>
          <a:p>
            <a:pPr marL="0" lvl="0" indent="0" algn="l">
              <a:lnSpc>
                <a:spcPts val="2842"/>
              </a:lnSpc>
              <a:spcBef>
                <a:spcPct val="0"/>
              </a:spcBef>
            </a:pPr>
            <a:r>
              <a:rPr lang="en-US" sz="1834" b="1" u="none" strike="noStrike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Ihre Ersparnis: 164.000 €</a:t>
            </a:r>
            <a:r>
              <a:rPr lang="en-US" sz="1834" u="none" strike="noStrike">
                <a:solidFill>
                  <a:srgbClr val="7278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27320" y="5727046"/>
            <a:ext cx="2833360" cy="68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2"/>
              </a:lnSpc>
            </a:pPr>
            <a:r>
              <a:rPr lang="en-US" sz="1834">
                <a:solidFill>
                  <a:srgbClr val="727883"/>
                </a:solidFill>
                <a:latin typeface="Open Sans"/>
                <a:ea typeface="Open Sans"/>
                <a:cs typeface="Open Sans"/>
                <a:sym typeface="Open Sans"/>
              </a:rPr>
              <a:t>Ihre Kosten: 140.000 €</a:t>
            </a:r>
          </a:p>
          <a:p>
            <a:pPr algn="l">
              <a:lnSpc>
                <a:spcPts val="2842"/>
              </a:lnSpc>
            </a:pPr>
            <a:r>
              <a:rPr lang="en-US" sz="1834" b="1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Ihre</a:t>
            </a:r>
            <a:r>
              <a:rPr lang="en-US" sz="1834">
                <a:solidFill>
                  <a:srgbClr val="7278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34" b="1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Ersparnis: 6.850€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892950" y="2206589"/>
            <a:ext cx="4366350" cy="4529490"/>
            <a:chOff x="0" y="0"/>
            <a:chExt cx="645971" cy="67010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45971" cy="670106"/>
            </a:xfrm>
            <a:custGeom>
              <a:avLst/>
              <a:gdLst/>
              <a:ahLst/>
              <a:cxnLst/>
              <a:rect l="l" t="t" r="r" b="b"/>
              <a:pathLst>
                <a:path w="645971" h="670106">
                  <a:moveTo>
                    <a:pt x="70923" y="0"/>
                  </a:moveTo>
                  <a:lnTo>
                    <a:pt x="575048" y="0"/>
                  </a:lnTo>
                  <a:cubicBezTo>
                    <a:pt x="593858" y="0"/>
                    <a:pt x="611897" y="7472"/>
                    <a:pt x="625198" y="20773"/>
                  </a:cubicBezTo>
                  <a:cubicBezTo>
                    <a:pt x="638499" y="34074"/>
                    <a:pt x="645971" y="52113"/>
                    <a:pt x="645971" y="70923"/>
                  </a:cubicBezTo>
                  <a:lnTo>
                    <a:pt x="645971" y="599183"/>
                  </a:lnTo>
                  <a:cubicBezTo>
                    <a:pt x="645971" y="617993"/>
                    <a:pt x="638499" y="636033"/>
                    <a:pt x="625198" y="649333"/>
                  </a:cubicBezTo>
                  <a:cubicBezTo>
                    <a:pt x="611897" y="662634"/>
                    <a:pt x="593858" y="670106"/>
                    <a:pt x="575048" y="670106"/>
                  </a:cubicBezTo>
                  <a:lnTo>
                    <a:pt x="70923" y="670106"/>
                  </a:lnTo>
                  <a:cubicBezTo>
                    <a:pt x="31754" y="670106"/>
                    <a:pt x="0" y="638353"/>
                    <a:pt x="0" y="599183"/>
                  </a:cubicBezTo>
                  <a:lnTo>
                    <a:pt x="0" y="70923"/>
                  </a:lnTo>
                  <a:cubicBezTo>
                    <a:pt x="0" y="52113"/>
                    <a:pt x="7472" y="34074"/>
                    <a:pt x="20773" y="20773"/>
                  </a:cubicBezTo>
                  <a:cubicBezTo>
                    <a:pt x="34074" y="7472"/>
                    <a:pt x="52113" y="0"/>
                    <a:pt x="7092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645971" cy="708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860513" y="2549437"/>
            <a:ext cx="2431223" cy="44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3"/>
              </a:lnSpc>
              <a:spcBef>
                <a:spcPct val="0"/>
              </a:spcBef>
            </a:pPr>
            <a:r>
              <a:rPr lang="en-US" sz="2574" b="1">
                <a:solidFill>
                  <a:srgbClr val="727883"/>
                </a:solidFill>
                <a:latin typeface="Raleway Bold"/>
                <a:ea typeface="Raleway Bold"/>
                <a:cs typeface="Raleway Bold"/>
                <a:sym typeface="Raleway Bold"/>
              </a:rPr>
              <a:t>Pannenkosten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860513" y="5727046"/>
            <a:ext cx="2674645" cy="68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2"/>
              </a:lnSpc>
            </a:pPr>
            <a:r>
              <a:rPr lang="en-US" sz="1834">
                <a:solidFill>
                  <a:srgbClr val="727883"/>
                </a:solidFill>
                <a:latin typeface="Open Sans"/>
                <a:ea typeface="Open Sans"/>
                <a:cs typeface="Open Sans"/>
                <a:sym typeface="Open Sans"/>
              </a:rPr>
              <a:t>Ihre Kosten: 27.000 €</a:t>
            </a:r>
          </a:p>
          <a:p>
            <a:pPr marL="0" lvl="0" indent="0" algn="l">
              <a:lnSpc>
                <a:spcPts val="2842"/>
              </a:lnSpc>
              <a:spcBef>
                <a:spcPct val="0"/>
              </a:spcBef>
            </a:pPr>
            <a:r>
              <a:rPr lang="en-US" sz="1834" b="1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Ihre Ersparnis: 1.400 €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64639" y="9743064"/>
            <a:ext cx="14960656" cy="35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7"/>
              </a:lnSpc>
            </a:pPr>
            <a:r>
              <a:rPr lang="en-US" sz="1934">
                <a:solidFill>
                  <a:srgbClr val="727883"/>
                </a:solidFill>
                <a:latin typeface="Open Sans"/>
                <a:ea typeface="Open Sans"/>
                <a:cs typeface="Open Sans"/>
                <a:sym typeface="Open Sans"/>
              </a:rPr>
              <a:t>*Errechnung des Einsparpotentials auf Basis von vergleichbaren Flotten und den ersten zur Verfügung gestellten Informationen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763575" y="7385956"/>
            <a:ext cx="16495725" cy="1347458"/>
            <a:chOff x="0" y="0"/>
            <a:chExt cx="2440427" cy="19934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440427" cy="199347"/>
            </a:xfrm>
            <a:custGeom>
              <a:avLst/>
              <a:gdLst/>
              <a:ahLst/>
              <a:cxnLst/>
              <a:rect l="l" t="t" r="r" b="b"/>
              <a:pathLst>
                <a:path w="2440427" h="199347">
                  <a:moveTo>
                    <a:pt x="18773" y="0"/>
                  </a:moveTo>
                  <a:lnTo>
                    <a:pt x="2421654" y="0"/>
                  </a:lnTo>
                  <a:cubicBezTo>
                    <a:pt x="2432022" y="0"/>
                    <a:pt x="2440427" y="8405"/>
                    <a:pt x="2440427" y="18773"/>
                  </a:cubicBezTo>
                  <a:lnTo>
                    <a:pt x="2440427" y="180574"/>
                  </a:lnTo>
                  <a:cubicBezTo>
                    <a:pt x="2440427" y="190942"/>
                    <a:pt x="2432022" y="199347"/>
                    <a:pt x="2421654" y="199347"/>
                  </a:cubicBezTo>
                  <a:lnTo>
                    <a:pt x="18773" y="199347"/>
                  </a:lnTo>
                  <a:cubicBezTo>
                    <a:pt x="8405" y="199347"/>
                    <a:pt x="0" y="190942"/>
                    <a:pt x="0" y="180574"/>
                  </a:cubicBezTo>
                  <a:lnTo>
                    <a:pt x="0" y="18773"/>
                  </a:lnTo>
                  <a:cubicBezTo>
                    <a:pt x="0" y="8405"/>
                    <a:pt x="8405" y="0"/>
                    <a:pt x="187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440427" cy="237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978312" y="7700281"/>
            <a:ext cx="10331376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600">
                <a:solidFill>
                  <a:srgbClr val="727883"/>
                </a:solidFill>
                <a:latin typeface="Open Sans"/>
                <a:ea typeface="Open Sans"/>
                <a:cs typeface="Open Sans"/>
                <a:sym typeface="Open Sans"/>
              </a:rPr>
              <a:t>Potentielle Gesamtersparnis: </a:t>
            </a:r>
            <a:r>
              <a:rPr lang="en-US" sz="3600" b="1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172.250 €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632" y="4019517"/>
            <a:ext cx="2877646" cy="38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2"/>
              </a:lnSpc>
              <a:spcBef>
                <a:spcPct val="0"/>
              </a:spcBef>
            </a:pPr>
            <a:r>
              <a:rPr lang="en-US" sz="2034" b="1" u="none" strike="noStrike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164.000 €</a:t>
            </a:r>
            <a:r>
              <a:rPr lang="en-US" sz="2034" u="none" strike="noStrike">
                <a:solidFill>
                  <a:srgbClr val="7278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694670" y="4028009"/>
            <a:ext cx="2877646" cy="38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2"/>
              </a:lnSpc>
              <a:spcBef>
                <a:spcPct val="0"/>
              </a:spcBef>
            </a:pPr>
            <a:r>
              <a:rPr lang="en-US" sz="2034" b="1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</a:t>
            </a:r>
            <a:r>
              <a:rPr lang="en-US" sz="2034" b="1" u="none" strike="noStrike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.850 €</a:t>
            </a:r>
            <a:r>
              <a:rPr lang="en-US" sz="2034" u="none" strike="noStrike">
                <a:solidFill>
                  <a:srgbClr val="7278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657512" y="4085498"/>
            <a:ext cx="2877646" cy="385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2"/>
              </a:lnSpc>
              <a:spcBef>
                <a:spcPct val="0"/>
              </a:spcBef>
            </a:pPr>
            <a:r>
              <a:rPr lang="en-US" sz="2034" b="1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1.400 </a:t>
            </a:r>
            <a:r>
              <a:rPr lang="en-US" sz="2034" b="1" u="none" strike="noStrike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€</a:t>
            </a:r>
            <a:r>
              <a:rPr lang="en-US" sz="2034" u="none" strike="noStrike">
                <a:solidFill>
                  <a:srgbClr val="72788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04566" y="3244958"/>
            <a:ext cx="2143117" cy="214311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1116146" y="4751535"/>
            <a:ext cx="7171854" cy="1320445"/>
          </a:xfrm>
          <a:custGeom>
            <a:avLst/>
            <a:gdLst/>
            <a:ahLst/>
            <a:cxnLst/>
            <a:rect l="l" t="t" r="r" b="b"/>
            <a:pathLst>
              <a:path w="7171854" h="1320445">
                <a:moveTo>
                  <a:pt x="0" y="0"/>
                </a:moveTo>
                <a:lnTo>
                  <a:pt x="7171854" y="0"/>
                </a:lnTo>
                <a:lnTo>
                  <a:pt x="7171854" y="1320446"/>
                </a:lnTo>
                <a:lnTo>
                  <a:pt x="0" y="1320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2975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6441467" y="-529283"/>
            <a:ext cx="2612758" cy="2735872"/>
          </a:xfrm>
          <a:custGeom>
            <a:avLst/>
            <a:gdLst/>
            <a:ahLst/>
            <a:cxnLst/>
            <a:rect l="l" t="t" r="r" b="b"/>
            <a:pathLst>
              <a:path w="2612758" h="2735872">
                <a:moveTo>
                  <a:pt x="0" y="0"/>
                </a:moveTo>
                <a:lnTo>
                  <a:pt x="2612758" y="0"/>
                </a:lnTo>
                <a:lnTo>
                  <a:pt x="2612758" y="2735872"/>
                </a:lnTo>
                <a:lnTo>
                  <a:pt x="0" y="2735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-2284431" flipH="1">
            <a:off x="-139467" y="9030041"/>
            <a:ext cx="841441" cy="1952713"/>
          </a:xfrm>
          <a:custGeom>
            <a:avLst/>
            <a:gdLst/>
            <a:ahLst/>
            <a:cxnLst/>
            <a:rect l="l" t="t" r="r" b="b"/>
            <a:pathLst>
              <a:path w="841441" h="1952713">
                <a:moveTo>
                  <a:pt x="841441" y="0"/>
                </a:moveTo>
                <a:lnTo>
                  <a:pt x="0" y="0"/>
                </a:lnTo>
                <a:lnTo>
                  <a:pt x="0" y="1952712"/>
                </a:lnTo>
                <a:lnTo>
                  <a:pt x="841441" y="1952712"/>
                </a:lnTo>
                <a:lnTo>
                  <a:pt x="841441" y="0"/>
                </a:lnTo>
                <a:close/>
              </a:path>
            </a:pathLst>
          </a:custGeom>
          <a:blipFill>
            <a:blip r:embed="rId7">
              <a:alphaModFix amt="4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204479" b="-3071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-992118" y="-958614"/>
            <a:ext cx="2456756" cy="2542568"/>
          </a:xfrm>
          <a:custGeom>
            <a:avLst/>
            <a:gdLst/>
            <a:ahLst/>
            <a:cxnLst/>
            <a:rect l="l" t="t" r="r" b="b"/>
            <a:pathLst>
              <a:path w="2456756" h="2542568">
                <a:moveTo>
                  <a:pt x="0" y="0"/>
                </a:moveTo>
                <a:lnTo>
                  <a:pt x="2456757" y="0"/>
                </a:lnTo>
                <a:lnTo>
                  <a:pt x="2456757" y="2542568"/>
                </a:lnTo>
                <a:lnTo>
                  <a:pt x="0" y="25425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1373714" y="8318122"/>
            <a:ext cx="7171854" cy="1320445"/>
          </a:xfrm>
          <a:custGeom>
            <a:avLst/>
            <a:gdLst/>
            <a:ahLst/>
            <a:cxnLst/>
            <a:rect l="l" t="t" r="r" b="b"/>
            <a:pathLst>
              <a:path w="7171854" h="1320445">
                <a:moveTo>
                  <a:pt x="0" y="0"/>
                </a:moveTo>
                <a:lnTo>
                  <a:pt x="7171855" y="0"/>
                </a:lnTo>
                <a:lnTo>
                  <a:pt x="7171855" y="1320445"/>
                </a:lnTo>
                <a:lnTo>
                  <a:pt x="0" y="1320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2975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6291736" y="8852001"/>
            <a:ext cx="3719508" cy="3328960"/>
          </a:xfrm>
          <a:custGeom>
            <a:avLst/>
            <a:gdLst/>
            <a:ahLst/>
            <a:cxnLst/>
            <a:rect l="l" t="t" r="r" b="b"/>
            <a:pathLst>
              <a:path w="3719508" h="3328960">
                <a:moveTo>
                  <a:pt x="0" y="0"/>
                </a:moveTo>
                <a:lnTo>
                  <a:pt x="3719509" y="0"/>
                </a:lnTo>
                <a:lnTo>
                  <a:pt x="3719509" y="3328960"/>
                </a:lnTo>
                <a:lnTo>
                  <a:pt x="0" y="3328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236261" y="4328847"/>
            <a:ext cx="7171854" cy="1320445"/>
          </a:xfrm>
          <a:custGeom>
            <a:avLst/>
            <a:gdLst/>
            <a:ahLst/>
            <a:cxnLst/>
            <a:rect l="l" t="t" r="r" b="b"/>
            <a:pathLst>
              <a:path w="7171854" h="1320445">
                <a:moveTo>
                  <a:pt x="0" y="0"/>
                </a:moveTo>
                <a:lnTo>
                  <a:pt x="7171854" y="0"/>
                </a:lnTo>
                <a:lnTo>
                  <a:pt x="7171854" y="1320445"/>
                </a:lnTo>
                <a:lnTo>
                  <a:pt x="0" y="1320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2975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21946" y="8394668"/>
            <a:ext cx="7171854" cy="1320445"/>
          </a:xfrm>
          <a:custGeom>
            <a:avLst/>
            <a:gdLst/>
            <a:ahLst/>
            <a:cxnLst/>
            <a:rect l="l" t="t" r="r" b="b"/>
            <a:pathLst>
              <a:path w="7171854" h="1320445">
                <a:moveTo>
                  <a:pt x="0" y="0"/>
                </a:moveTo>
                <a:lnTo>
                  <a:pt x="7171854" y="0"/>
                </a:lnTo>
                <a:lnTo>
                  <a:pt x="7171854" y="1320445"/>
                </a:lnTo>
                <a:lnTo>
                  <a:pt x="0" y="13204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2975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grpSp>
        <p:nvGrpSpPr>
          <p:cNvPr id="11" name="Group 11"/>
          <p:cNvGrpSpPr/>
          <p:nvPr/>
        </p:nvGrpSpPr>
        <p:grpSpPr>
          <a:xfrm>
            <a:off x="2594981" y="9156480"/>
            <a:ext cx="12083023" cy="856443"/>
            <a:chOff x="0" y="0"/>
            <a:chExt cx="1787599" cy="1267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87599" cy="126705"/>
            </a:xfrm>
            <a:custGeom>
              <a:avLst/>
              <a:gdLst/>
              <a:ahLst/>
              <a:cxnLst/>
              <a:rect l="l" t="t" r="r" b="b"/>
              <a:pathLst>
                <a:path w="1787599" h="126705">
                  <a:moveTo>
                    <a:pt x="25629" y="0"/>
                  </a:moveTo>
                  <a:lnTo>
                    <a:pt x="1761970" y="0"/>
                  </a:lnTo>
                  <a:cubicBezTo>
                    <a:pt x="1768767" y="0"/>
                    <a:pt x="1775286" y="2700"/>
                    <a:pt x="1780092" y="7507"/>
                  </a:cubicBezTo>
                  <a:cubicBezTo>
                    <a:pt x="1784898" y="12313"/>
                    <a:pt x="1787599" y="18832"/>
                    <a:pt x="1787599" y="25629"/>
                  </a:cubicBezTo>
                  <a:lnTo>
                    <a:pt x="1787599" y="101076"/>
                  </a:lnTo>
                  <a:cubicBezTo>
                    <a:pt x="1787599" y="107873"/>
                    <a:pt x="1784898" y="114392"/>
                    <a:pt x="1780092" y="119198"/>
                  </a:cubicBezTo>
                  <a:cubicBezTo>
                    <a:pt x="1775286" y="124005"/>
                    <a:pt x="1768767" y="126705"/>
                    <a:pt x="1761970" y="126705"/>
                  </a:cubicBezTo>
                  <a:lnTo>
                    <a:pt x="25629" y="126705"/>
                  </a:lnTo>
                  <a:cubicBezTo>
                    <a:pt x="18832" y="126705"/>
                    <a:pt x="12313" y="124005"/>
                    <a:pt x="7507" y="119198"/>
                  </a:cubicBezTo>
                  <a:cubicBezTo>
                    <a:pt x="2700" y="114392"/>
                    <a:pt x="0" y="107873"/>
                    <a:pt x="0" y="101076"/>
                  </a:cubicBezTo>
                  <a:lnTo>
                    <a:pt x="0" y="25629"/>
                  </a:lnTo>
                  <a:cubicBezTo>
                    <a:pt x="0" y="18832"/>
                    <a:pt x="2700" y="12313"/>
                    <a:pt x="7507" y="7507"/>
                  </a:cubicBezTo>
                  <a:cubicBezTo>
                    <a:pt x="12313" y="2700"/>
                    <a:pt x="18832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87599" cy="164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6261" y="5143500"/>
            <a:ext cx="6800463" cy="3667999"/>
            <a:chOff x="0" y="0"/>
            <a:chExt cx="1006081" cy="5426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06081" cy="542655"/>
            </a:xfrm>
            <a:custGeom>
              <a:avLst/>
              <a:gdLst/>
              <a:ahLst/>
              <a:cxnLst/>
              <a:rect l="l" t="t" r="r" b="b"/>
              <a:pathLst>
                <a:path w="1006081" h="542655">
                  <a:moveTo>
                    <a:pt x="45538" y="0"/>
                  </a:moveTo>
                  <a:lnTo>
                    <a:pt x="960543" y="0"/>
                  </a:lnTo>
                  <a:cubicBezTo>
                    <a:pt x="985693" y="0"/>
                    <a:pt x="1006081" y="20388"/>
                    <a:pt x="1006081" y="45538"/>
                  </a:cubicBezTo>
                  <a:lnTo>
                    <a:pt x="1006081" y="497117"/>
                  </a:lnTo>
                  <a:cubicBezTo>
                    <a:pt x="1006081" y="522267"/>
                    <a:pt x="985693" y="542655"/>
                    <a:pt x="960543" y="542655"/>
                  </a:cubicBezTo>
                  <a:lnTo>
                    <a:pt x="45538" y="542655"/>
                  </a:lnTo>
                  <a:cubicBezTo>
                    <a:pt x="20388" y="542655"/>
                    <a:pt x="0" y="522267"/>
                    <a:pt x="0" y="497117"/>
                  </a:cubicBezTo>
                  <a:lnTo>
                    <a:pt x="0" y="45538"/>
                  </a:lnTo>
                  <a:cubicBezTo>
                    <a:pt x="0" y="20388"/>
                    <a:pt x="20388" y="0"/>
                    <a:pt x="4553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006081" cy="580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678493" y="5867597"/>
          <a:ext cx="5732967" cy="2536245"/>
        </p:xfrm>
        <a:graphic>
          <a:graphicData uri="http://schemas.openxmlformats.org/drawingml/2006/table">
            <a:tbl>
              <a:tblPr/>
              <a:tblGrid>
                <a:gridCol w="2019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313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466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466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8" name="Group 18"/>
          <p:cNvGrpSpPr/>
          <p:nvPr/>
        </p:nvGrpSpPr>
        <p:grpSpPr>
          <a:xfrm>
            <a:off x="179023" y="1247902"/>
            <a:ext cx="6857701" cy="3609308"/>
            <a:chOff x="0" y="0"/>
            <a:chExt cx="1014549" cy="5339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14549" cy="533972"/>
            </a:xfrm>
            <a:custGeom>
              <a:avLst/>
              <a:gdLst/>
              <a:ahLst/>
              <a:cxnLst/>
              <a:rect l="l" t="t" r="r" b="b"/>
              <a:pathLst>
                <a:path w="1014549" h="533972">
                  <a:moveTo>
                    <a:pt x="45158" y="0"/>
                  </a:moveTo>
                  <a:lnTo>
                    <a:pt x="969391" y="0"/>
                  </a:lnTo>
                  <a:cubicBezTo>
                    <a:pt x="981368" y="0"/>
                    <a:pt x="992854" y="4758"/>
                    <a:pt x="1001323" y="13226"/>
                  </a:cubicBezTo>
                  <a:cubicBezTo>
                    <a:pt x="1009791" y="21695"/>
                    <a:pt x="1014549" y="33181"/>
                    <a:pt x="1014549" y="45158"/>
                  </a:cubicBezTo>
                  <a:lnTo>
                    <a:pt x="1014549" y="488814"/>
                  </a:lnTo>
                  <a:cubicBezTo>
                    <a:pt x="1014549" y="513754"/>
                    <a:pt x="994331" y="533972"/>
                    <a:pt x="969391" y="533972"/>
                  </a:cubicBezTo>
                  <a:lnTo>
                    <a:pt x="45158" y="533972"/>
                  </a:lnTo>
                  <a:cubicBezTo>
                    <a:pt x="33181" y="533972"/>
                    <a:pt x="21695" y="529214"/>
                    <a:pt x="13226" y="520746"/>
                  </a:cubicBezTo>
                  <a:cubicBezTo>
                    <a:pt x="4758" y="512277"/>
                    <a:pt x="0" y="500791"/>
                    <a:pt x="0" y="488814"/>
                  </a:cubicBezTo>
                  <a:lnTo>
                    <a:pt x="0" y="45158"/>
                  </a:lnTo>
                  <a:cubicBezTo>
                    <a:pt x="0" y="33181"/>
                    <a:pt x="4758" y="21695"/>
                    <a:pt x="13226" y="13226"/>
                  </a:cubicBezTo>
                  <a:cubicBezTo>
                    <a:pt x="21695" y="4758"/>
                    <a:pt x="33181" y="0"/>
                    <a:pt x="451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014549" cy="572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116146" y="1247902"/>
            <a:ext cx="6857701" cy="3609308"/>
            <a:chOff x="0" y="0"/>
            <a:chExt cx="1014549" cy="53397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14549" cy="533972"/>
            </a:xfrm>
            <a:custGeom>
              <a:avLst/>
              <a:gdLst/>
              <a:ahLst/>
              <a:cxnLst/>
              <a:rect l="l" t="t" r="r" b="b"/>
              <a:pathLst>
                <a:path w="1014549" h="533972">
                  <a:moveTo>
                    <a:pt x="45158" y="0"/>
                  </a:moveTo>
                  <a:lnTo>
                    <a:pt x="969391" y="0"/>
                  </a:lnTo>
                  <a:cubicBezTo>
                    <a:pt x="981368" y="0"/>
                    <a:pt x="992854" y="4758"/>
                    <a:pt x="1001323" y="13226"/>
                  </a:cubicBezTo>
                  <a:cubicBezTo>
                    <a:pt x="1009791" y="21695"/>
                    <a:pt x="1014549" y="33181"/>
                    <a:pt x="1014549" y="45158"/>
                  </a:cubicBezTo>
                  <a:lnTo>
                    <a:pt x="1014549" y="488814"/>
                  </a:lnTo>
                  <a:cubicBezTo>
                    <a:pt x="1014549" y="513754"/>
                    <a:pt x="994331" y="533972"/>
                    <a:pt x="969391" y="533972"/>
                  </a:cubicBezTo>
                  <a:lnTo>
                    <a:pt x="45158" y="533972"/>
                  </a:lnTo>
                  <a:cubicBezTo>
                    <a:pt x="33181" y="533972"/>
                    <a:pt x="21695" y="529214"/>
                    <a:pt x="13226" y="520746"/>
                  </a:cubicBezTo>
                  <a:cubicBezTo>
                    <a:pt x="4758" y="512277"/>
                    <a:pt x="0" y="500791"/>
                    <a:pt x="0" y="488814"/>
                  </a:cubicBezTo>
                  <a:lnTo>
                    <a:pt x="0" y="45158"/>
                  </a:lnTo>
                  <a:cubicBezTo>
                    <a:pt x="0" y="33181"/>
                    <a:pt x="4758" y="21695"/>
                    <a:pt x="13226" y="13226"/>
                  </a:cubicBezTo>
                  <a:cubicBezTo>
                    <a:pt x="21695" y="4758"/>
                    <a:pt x="33181" y="0"/>
                    <a:pt x="451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014549" cy="572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066117" y="5202191"/>
            <a:ext cx="6857701" cy="3609308"/>
            <a:chOff x="0" y="0"/>
            <a:chExt cx="1014549" cy="5339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14549" cy="533972"/>
            </a:xfrm>
            <a:custGeom>
              <a:avLst/>
              <a:gdLst/>
              <a:ahLst/>
              <a:cxnLst/>
              <a:rect l="l" t="t" r="r" b="b"/>
              <a:pathLst>
                <a:path w="1014549" h="533972">
                  <a:moveTo>
                    <a:pt x="45158" y="0"/>
                  </a:moveTo>
                  <a:lnTo>
                    <a:pt x="969391" y="0"/>
                  </a:lnTo>
                  <a:cubicBezTo>
                    <a:pt x="981368" y="0"/>
                    <a:pt x="992854" y="4758"/>
                    <a:pt x="1001323" y="13226"/>
                  </a:cubicBezTo>
                  <a:cubicBezTo>
                    <a:pt x="1009791" y="21695"/>
                    <a:pt x="1014549" y="33181"/>
                    <a:pt x="1014549" y="45158"/>
                  </a:cubicBezTo>
                  <a:lnTo>
                    <a:pt x="1014549" y="488814"/>
                  </a:lnTo>
                  <a:cubicBezTo>
                    <a:pt x="1014549" y="513754"/>
                    <a:pt x="994331" y="533972"/>
                    <a:pt x="969391" y="533972"/>
                  </a:cubicBezTo>
                  <a:lnTo>
                    <a:pt x="45158" y="533972"/>
                  </a:lnTo>
                  <a:cubicBezTo>
                    <a:pt x="33181" y="533972"/>
                    <a:pt x="21695" y="529214"/>
                    <a:pt x="13226" y="520746"/>
                  </a:cubicBezTo>
                  <a:cubicBezTo>
                    <a:pt x="4758" y="512277"/>
                    <a:pt x="0" y="500791"/>
                    <a:pt x="0" y="488814"/>
                  </a:cubicBezTo>
                  <a:lnTo>
                    <a:pt x="0" y="45158"/>
                  </a:lnTo>
                  <a:cubicBezTo>
                    <a:pt x="0" y="33181"/>
                    <a:pt x="4758" y="21695"/>
                    <a:pt x="13226" y="13226"/>
                  </a:cubicBezTo>
                  <a:cubicBezTo>
                    <a:pt x="21695" y="4758"/>
                    <a:pt x="33181" y="0"/>
                    <a:pt x="4515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014549" cy="572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7337911" y="2543780"/>
            <a:ext cx="3423406" cy="4890580"/>
          </a:xfrm>
          <a:custGeom>
            <a:avLst/>
            <a:gdLst/>
            <a:ahLst/>
            <a:cxnLst/>
            <a:rect l="l" t="t" r="r" b="b"/>
            <a:pathLst>
              <a:path w="3423406" h="4890580">
                <a:moveTo>
                  <a:pt x="0" y="0"/>
                </a:moveTo>
                <a:lnTo>
                  <a:pt x="3423406" y="0"/>
                </a:lnTo>
                <a:lnTo>
                  <a:pt x="3423406" y="4890579"/>
                </a:lnTo>
                <a:lnTo>
                  <a:pt x="0" y="4890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aphicFrame>
        <p:nvGraphicFramePr>
          <p:cNvPr id="28" name="Table 28"/>
          <p:cNvGraphicFramePr>
            <a:graphicFrameLocks noGrp="1"/>
          </p:cNvGraphicFramePr>
          <p:nvPr/>
        </p:nvGraphicFramePr>
        <p:xfrm>
          <a:off x="11426406" y="5867597"/>
          <a:ext cx="6137124" cy="2527071"/>
        </p:xfrm>
        <a:graphic>
          <a:graphicData uri="http://schemas.openxmlformats.org/drawingml/2006/table">
            <a:tbl>
              <a:tblPr/>
              <a:tblGrid>
                <a:gridCol w="2045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357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357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357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le 29"/>
          <p:cNvGraphicFramePr>
            <a:graphicFrameLocks noGrp="1"/>
          </p:cNvGraphicFramePr>
          <p:nvPr/>
        </p:nvGraphicFramePr>
        <p:xfrm>
          <a:off x="11407977" y="2096944"/>
          <a:ext cx="6274038" cy="2529162"/>
        </p:xfrm>
        <a:graphic>
          <a:graphicData uri="http://schemas.openxmlformats.org/drawingml/2006/table">
            <a:tbl>
              <a:tblPr/>
              <a:tblGrid>
                <a:gridCol w="217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054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54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054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30"/>
          <p:cNvSpPr txBox="1"/>
          <p:nvPr/>
        </p:nvSpPr>
        <p:spPr>
          <a:xfrm>
            <a:off x="4091662" y="515565"/>
            <a:ext cx="10104676" cy="68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2"/>
              </a:lnSpc>
            </a:pPr>
            <a:r>
              <a:rPr lang="en-US" sz="4800">
                <a:solidFill>
                  <a:srgbClr val="595F6A"/>
                </a:solidFill>
                <a:latin typeface="Open Sans"/>
                <a:ea typeface="Open Sans"/>
                <a:cs typeface="Open Sans"/>
                <a:sym typeface="Open Sans"/>
              </a:rPr>
              <a:t>IHRE ERSPARNISSE MIT CO2OPT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36536" y="1344677"/>
            <a:ext cx="3250853" cy="430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8"/>
              </a:lnSpc>
              <a:spcBef>
                <a:spcPct val="0"/>
              </a:spcBef>
            </a:pPr>
            <a:r>
              <a:rPr lang="en-US" sz="2534" b="1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CO2OPT Gebühren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462393" y="1395334"/>
            <a:ext cx="2431223" cy="44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3"/>
              </a:lnSpc>
              <a:spcBef>
                <a:spcPct val="0"/>
              </a:spcBef>
            </a:pPr>
            <a:r>
              <a:rPr lang="en-US" sz="2574" b="1">
                <a:solidFill>
                  <a:srgbClr val="727883"/>
                </a:solidFill>
                <a:latin typeface="Raleway Bold"/>
                <a:ea typeface="Raleway Bold"/>
                <a:cs typeface="Raleway Bold"/>
                <a:sym typeface="Raleway Bold"/>
              </a:rPr>
              <a:t>Servicepreise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84033" y="9272917"/>
            <a:ext cx="11904919" cy="528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5"/>
              </a:lnSpc>
            </a:pPr>
            <a:r>
              <a:rPr lang="en-US" sz="2900">
                <a:solidFill>
                  <a:srgbClr val="727883"/>
                </a:solidFill>
                <a:latin typeface="Open Sans"/>
                <a:ea typeface="Open Sans"/>
                <a:cs typeface="Open Sans"/>
                <a:sym typeface="Open Sans"/>
              </a:rPr>
              <a:t>Nutzen Sie die Zentralfaktura-Option mit einem Pay-by-Use Modell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455133" y="5310482"/>
            <a:ext cx="2071508" cy="414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48"/>
              </a:lnSpc>
              <a:spcBef>
                <a:spcPct val="0"/>
              </a:spcBef>
            </a:pPr>
            <a:r>
              <a:rPr lang="en-US" sz="2534" b="1" dirty="0" err="1">
                <a:solidFill>
                  <a:srgbClr val="727883"/>
                </a:solidFill>
                <a:latin typeface="Raleway Bold"/>
                <a:ea typeface="Raleway Bold"/>
                <a:cs typeface="Raleway Bold"/>
                <a:sym typeface="Raleway Bold"/>
              </a:rPr>
              <a:t>Reifenpreise</a:t>
            </a:r>
            <a:endParaRPr lang="en-US" sz="2534" b="1" dirty="0">
              <a:solidFill>
                <a:srgbClr val="727883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411460" y="8184093"/>
            <a:ext cx="5276308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Newsletteranmeldung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411460" y="7643909"/>
            <a:ext cx="5276308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4" tooltip="https://www.google.com/maps/d/edit?mid=1W_6_hoAdCoEcKngr-LOxcDnymO8IrJ4&amp;usp=sharing"/>
              </a:rPr>
              <a:t>CO2OPT Händlerkarte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510464" y="1540586"/>
            <a:ext cx="3250853" cy="430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8"/>
              </a:lnSpc>
              <a:spcBef>
                <a:spcPct val="0"/>
              </a:spcBef>
            </a:pPr>
            <a:r>
              <a:rPr lang="en-US" sz="2534" b="1">
                <a:solidFill>
                  <a:srgbClr val="72788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CO2-Zertifikat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57420" y="2058844"/>
            <a:ext cx="60721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3BAB1FCC-3546-1911-6178-59583A041295}"/>
              </a:ext>
            </a:extLst>
          </p:cNvPr>
          <p:cNvSpPr txBox="1"/>
          <p:nvPr/>
        </p:nvSpPr>
        <p:spPr>
          <a:xfrm>
            <a:off x="2601077" y="5294010"/>
            <a:ext cx="2183174" cy="422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48"/>
              </a:lnSpc>
              <a:spcBef>
                <a:spcPct val="0"/>
              </a:spcBef>
            </a:pPr>
            <a:r>
              <a:rPr lang="en-US" sz="2534" b="1" dirty="0" err="1">
                <a:solidFill>
                  <a:srgbClr val="727883"/>
                </a:solidFill>
                <a:latin typeface="Raleway Bold"/>
                <a:ea typeface="Raleway Bold"/>
                <a:cs typeface="Raleway Bold"/>
                <a:sym typeface="Raleway Bold"/>
              </a:rPr>
              <a:t>Pannenpreise</a:t>
            </a:r>
            <a:endParaRPr lang="en-US" sz="2534" b="1" dirty="0">
              <a:solidFill>
                <a:srgbClr val="727883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11" t="-126432" r="-173733" b="-55912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6441467" y="-529283"/>
            <a:ext cx="2612758" cy="2735872"/>
          </a:xfrm>
          <a:custGeom>
            <a:avLst/>
            <a:gdLst/>
            <a:ahLst/>
            <a:cxnLst/>
            <a:rect l="l" t="t" r="r" b="b"/>
            <a:pathLst>
              <a:path w="2612758" h="2735872">
                <a:moveTo>
                  <a:pt x="0" y="0"/>
                </a:moveTo>
                <a:lnTo>
                  <a:pt x="2612758" y="0"/>
                </a:lnTo>
                <a:lnTo>
                  <a:pt x="2612758" y="2735872"/>
                </a:lnTo>
                <a:lnTo>
                  <a:pt x="0" y="27358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4091662" y="515565"/>
            <a:ext cx="10104676" cy="68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2"/>
              </a:lnSpc>
            </a:pPr>
            <a:r>
              <a:rPr lang="en-US" sz="4800">
                <a:solidFill>
                  <a:srgbClr val="595F6A"/>
                </a:solidFill>
                <a:latin typeface="Open Sans"/>
                <a:ea typeface="Open Sans"/>
                <a:cs typeface="Open Sans"/>
                <a:sym typeface="Open Sans"/>
              </a:rPr>
              <a:t>Überblick Einsparungen</a:t>
            </a:r>
          </a:p>
        </p:txBody>
      </p:sp>
      <p:sp>
        <p:nvSpPr>
          <p:cNvPr id="5" name="Freeform 5"/>
          <p:cNvSpPr/>
          <p:nvPr/>
        </p:nvSpPr>
        <p:spPr>
          <a:xfrm>
            <a:off x="-947125" y="-584771"/>
            <a:ext cx="2456756" cy="2542568"/>
          </a:xfrm>
          <a:custGeom>
            <a:avLst/>
            <a:gdLst/>
            <a:ahLst/>
            <a:cxnLst/>
            <a:rect l="l" t="t" r="r" b="b"/>
            <a:pathLst>
              <a:path w="2456756" h="2542568">
                <a:moveTo>
                  <a:pt x="0" y="0"/>
                </a:moveTo>
                <a:lnTo>
                  <a:pt x="2456757" y="0"/>
                </a:lnTo>
                <a:lnTo>
                  <a:pt x="2456757" y="2542568"/>
                </a:lnTo>
                <a:lnTo>
                  <a:pt x="0" y="25425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2943201" y="6523078"/>
            <a:ext cx="4607553" cy="848319"/>
          </a:xfrm>
          <a:custGeom>
            <a:avLst/>
            <a:gdLst/>
            <a:ahLst/>
            <a:cxnLst/>
            <a:rect l="l" t="t" r="r" b="b"/>
            <a:pathLst>
              <a:path w="4607553" h="848319">
                <a:moveTo>
                  <a:pt x="0" y="0"/>
                </a:moveTo>
                <a:lnTo>
                  <a:pt x="4607553" y="0"/>
                </a:lnTo>
                <a:lnTo>
                  <a:pt x="4607553" y="848319"/>
                </a:lnTo>
                <a:lnTo>
                  <a:pt x="0" y="8483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32975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16291736" y="8852001"/>
            <a:ext cx="3719508" cy="3328960"/>
          </a:xfrm>
          <a:custGeom>
            <a:avLst/>
            <a:gdLst/>
            <a:ahLst/>
            <a:cxnLst/>
            <a:rect l="l" t="t" r="r" b="b"/>
            <a:pathLst>
              <a:path w="3719508" h="3328960">
                <a:moveTo>
                  <a:pt x="0" y="0"/>
                </a:moveTo>
                <a:lnTo>
                  <a:pt x="3719509" y="0"/>
                </a:lnTo>
                <a:lnTo>
                  <a:pt x="3719509" y="3328960"/>
                </a:lnTo>
                <a:lnTo>
                  <a:pt x="0" y="33289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4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8" name="Group 8"/>
          <p:cNvGrpSpPr/>
          <p:nvPr/>
        </p:nvGrpSpPr>
        <p:grpSpPr>
          <a:xfrm>
            <a:off x="2062211" y="1957797"/>
            <a:ext cx="14163579" cy="6534860"/>
            <a:chOff x="0" y="0"/>
            <a:chExt cx="2095402" cy="9667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5402" cy="966787"/>
            </a:xfrm>
            <a:custGeom>
              <a:avLst/>
              <a:gdLst/>
              <a:ahLst/>
              <a:cxnLst/>
              <a:rect l="l" t="t" r="r" b="b"/>
              <a:pathLst>
                <a:path w="2095402" h="966787">
                  <a:moveTo>
                    <a:pt x="21864" y="0"/>
                  </a:moveTo>
                  <a:lnTo>
                    <a:pt x="2073538" y="0"/>
                  </a:lnTo>
                  <a:cubicBezTo>
                    <a:pt x="2085613" y="0"/>
                    <a:pt x="2095402" y="9789"/>
                    <a:pt x="2095402" y="21864"/>
                  </a:cubicBezTo>
                  <a:lnTo>
                    <a:pt x="2095402" y="944923"/>
                  </a:lnTo>
                  <a:cubicBezTo>
                    <a:pt x="2095402" y="956998"/>
                    <a:pt x="2085613" y="966787"/>
                    <a:pt x="2073538" y="966787"/>
                  </a:cubicBezTo>
                  <a:lnTo>
                    <a:pt x="21864" y="966787"/>
                  </a:lnTo>
                  <a:cubicBezTo>
                    <a:pt x="9789" y="966787"/>
                    <a:pt x="0" y="956998"/>
                    <a:pt x="0" y="944923"/>
                  </a:cubicBezTo>
                  <a:lnTo>
                    <a:pt x="0" y="21864"/>
                  </a:lnTo>
                  <a:cubicBezTo>
                    <a:pt x="0" y="9789"/>
                    <a:pt x="9789" y="0"/>
                    <a:pt x="218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95402" cy="1004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4" name="Diagramm 13">
                <a:extLst>
                  <a:ext uri="{FF2B5EF4-FFF2-40B4-BE49-F238E27FC236}">
                    <a16:creationId xmlns:a16="http://schemas.microsoft.com/office/drawing/2014/main" id="{0BDF80B9-E8AE-3A3C-4169-41B2F9D0A28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49055094"/>
                  </p:ext>
                </p:extLst>
              </p:nvPr>
            </p:nvGraphicFramePr>
            <p:xfrm>
              <a:off x="2062209" y="1957797"/>
              <a:ext cx="14163579" cy="653486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1"/>
              </a:graphicData>
            </a:graphic>
          </p:graphicFrame>
        </mc:Choice>
        <mc:Fallback>
          <p:pic>
            <p:nvPicPr>
              <p:cNvPr id="14" name="Diagramm 13">
                <a:extLst>
                  <a:ext uri="{FF2B5EF4-FFF2-40B4-BE49-F238E27FC236}">
                    <a16:creationId xmlns:a16="http://schemas.microsoft.com/office/drawing/2014/main" id="{0BDF80B9-E8AE-3A3C-4169-41B2F9D0A2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62209" y="1957797"/>
                <a:ext cx="14163579" cy="65348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A4A0B3C-77FE-A3C7-24C6-ABDDC0FE94C6}"/>
              </a:ext>
            </a:extLst>
          </p:cNvPr>
          <p:cNvSpPr/>
          <p:nvPr/>
        </p:nvSpPr>
        <p:spPr>
          <a:xfrm>
            <a:off x="10363199" y="2782988"/>
            <a:ext cx="2580001" cy="749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1100"/>
          </a:p>
        </p:txBody>
      </p:sp>
      <p:sp>
        <p:nvSpPr>
          <p:cNvPr id="16" name="Textfeld 4">
            <a:extLst>
              <a:ext uri="{FF2B5EF4-FFF2-40B4-BE49-F238E27FC236}">
                <a16:creationId xmlns:a16="http://schemas.microsoft.com/office/drawing/2014/main" id="{B9D940C3-588F-79B7-8CF3-55530B01B09D}"/>
              </a:ext>
            </a:extLst>
          </p:cNvPr>
          <p:cNvSpPr txBox="1"/>
          <p:nvPr/>
        </p:nvSpPr>
        <p:spPr>
          <a:xfrm>
            <a:off x="10121900" y="3951388"/>
            <a:ext cx="3747144" cy="6985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/>
              <a:t>Einsparungen</a:t>
            </a:r>
            <a:r>
              <a:rPr lang="de-DE" sz="1100" baseline="0"/>
              <a:t> beim EK führen oft schon zu größeren Ersparnissen als Gebühren für Lösung.</a:t>
            </a:r>
            <a:endParaRPr lang="de-DE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Macintosh PowerPoint</Application>
  <PresentationFormat>Benutzerdefiniert</PresentationFormat>
  <Paragraphs>34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Raleway Medium</vt:lpstr>
      <vt:lpstr>Open Sans Bold</vt:lpstr>
      <vt:lpstr>Open Sans</vt:lpstr>
      <vt:lpstr>Arial</vt:lpstr>
      <vt:lpstr>Raleway Bold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Angebotspräsentation</dc:title>
  <cp:lastModifiedBy>Benjamin Bartsch</cp:lastModifiedBy>
  <cp:revision>3</cp:revision>
  <dcterms:created xsi:type="dcterms:W3CDTF">2006-08-16T00:00:00Z</dcterms:created>
  <dcterms:modified xsi:type="dcterms:W3CDTF">2026-02-20T11:36:11Z</dcterms:modified>
  <dc:identifier>DAHBqpdqTjc</dc:identifier>
</cp:coreProperties>
</file>